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La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cd780944dced7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cd780944dced7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5827866eab1d2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5827866eab1d2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3afb525bca9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3afb525bca9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47f3d36be7c8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47f3d36be7c8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f512355c7a98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ef512355c7a98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10b28f54e388e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10b28f54e388e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8a4e39543192a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8a4e39543192a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ba8454248780aa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ba8454248780aa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144caf35c21d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144caf35c21d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5e716046a87d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75e716046a87d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1145db12a05fa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1145db12a05fa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a2cba63921d6e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a2cba63921d6e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8cc8b22301288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8cc8b22301288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7afa2e6fa352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7afa2e6fa352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e25dd0d8a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e25dd0d8a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c1917e9b6afb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c1917e9b6afb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db4c156390a25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db4c156390a25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3836a61484d9ad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3836a61484d9ad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7fe6ee650962b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7fe6ee650962b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ed90f7815b94d6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ed90f7815b94d6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25dd0d8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25dd0d8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94610e64bee37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94610e64bee37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77c2cb534bec9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77c2cb534bec9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ead68257dd2fe7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ead68257dd2fe7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e25dd0d8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e25dd0d8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e25dd0d8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e25dd0d8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e25dd0d8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e25dd0d8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e91bc326f4755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e91bc326f4755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25dd0d8a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25dd0d8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e25dd0d8a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e25dd0d8a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7" name="Google Shape;107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28650" y="1633993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indent="-3175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2pPr>
            <a:lvl3pPr indent="-304800" lvl="2" marL="1371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ctrTitle"/>
          </p:nvPr>
        </p:nvSpPr>
        <p:spPr>
          <a:xfrm>
            <a:off x="333212" y="1274582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Сократ в стереометрии </a:t>
            </a:r>
            <a:endParaRPr/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333188" y="2939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Познай гармонию пространства!</a:t>
            </a:r>
            <a:endParaRPr sz="14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466" y="962384"/>
            <a:ext cx="3218725" cy="3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33199" y="150249"/>
            <a:ext cx="7300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БММ 2025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113400" y="4406634"/>
            <a:ext cx="291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Санкт-Петербург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81175" y="3480475"/>
            <a:ext cx="375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691950" y="1412190"/>
            <a:ext cx="776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Принципы </a:t>
            </a:r>
            <a:r>
              <a:rPr b="0"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использования неосократического диалога</a:t>
            </a:r>
            <a:br>
              <a:rPr b="0"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0"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7"/>
          <p:cNvSpPr txBox="1"/>
          <p:nvPr>
            <p:ph idx="4294967295" type="body"/>
          </p:nvPr>
        </p:nvSpPr>
        <p:spPr>
          <a:xfrm>
            <a:off x="628650" y="1947396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Постановка </a:t>
            </a:r>
            <a:r>
              <a:rPr b="1" lang="ru" sz="1400"/>
              <a:t>неоднозначного вопроса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Опора на </a:t>
            </a:r>
            <a:r>
              <a:rPr b="1" lang="ru" sz="1400"/>
              <a:t>жизненный опыт </a:t>
            </a:r>
            <a:r>
              <a:rPr lang="ru" sz="1400"/>
              <a:t>и знания учащихся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Сопоставление двух и более мнений за счет поставленного в начале общего вопроса, не имеющего однозначного ответа. 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Вызов </a:t>
            </a:r>
            <a:r>
              <a:rPr b="1" lang="ru" sz="1400"/>
              <a:t>гипотез </a:t>
            </a:r>
            <a:r>
              <a:rPr lang="ru" sz="1400"/>
              <a:t>учащихся исключительно за счет вопрошающей формы взаимодействия 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Циклическая </a:t>
            </a:r>
            <a:r>
              <a:rPr b="1" lang="ru" sz="1400"/>
              <a:t>последовательность</a:t>
            </a:r>
            <a:r>
              <a:rPr lang="ru" sz="1400"/>
              <a:t>: общий вопрос -  диалог - гипотеза – аргументация – вопрос – вызов противоречия – гипотеза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Критическое отношение к получаемой информации </a:t>
            </a:r>
            <a:endParaRPr sz="1400"/>
          </a:p>
          <a:p>
            <a:pPr indent="-1905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   </a:t>
            </a:r>
            <a:r>
              <a:rPr lang="ru" sz="1400"/>
              <a:t>Творчество мысли</a:t>
            </a:r>
            <a:endParaRPr sz="1400"/>
          </a:p>
          <a:p>
            <a:pPr indent="-101600" lvl="0" marL="342900" rtl="0" algn="l">
              <a:lnSpc>
                <a:spcPct val="110000"/>
              </a:lnSpc>
              <a:spcBef>
                <a:spcPts val="800"/>
              </a:spcBef>
              <a:spcAft>
                <a:spcPts val="1200"/>
              </a:spcAft>
              <a:buSzPts val="1700"/>
              <a:buFont typeface="Noto Sans Symbols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Как представители ЦА будут использовать наши результаты?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729450" y="2078875"/>
            <a:ext cx="431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По завершении работ результаты будут использованы:</a:t>
            </a:r>
            <a:endParaRPr sz="1400"/>
          </a:p>
          <a:p>
            <a:pPr indent="-1524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ru" sz="1400"/>
              <a:t> на практике</a:t>
            </a:r>
            <a:r>
              <a:rPr lang="ru" sz="1400"/>
              <a:t> студентами, участвовавшие в БММ</a:t>
            </a:r>
            <a:endParaRPr sz="1400"/>
          </a:p>
          <a:p>
            <a:pPr indent="-1524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ru" sz="1400"/>
              <a:t>учителями, которым будет передана наша работа их коллегами и участниками БММ</a:t>
            </a:r>
            <a:endParaRPr sz="1400"/>
          </a:p>
        </p:txBody>
      </p:sp>
      <p:pic>
        <p:nvPicPr>
          <p:cNvPr id="199" name="Google Shape;199;p28" title="1_466x22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575" y="2159950"/>
            <a:ext cx="3796050" cy="181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7800" y="181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СДЕЛАНО?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13" y="691638"/>
            <a:ext cx="73437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5451106" y="2084000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Расписано введение в метод </a:t>
            </a:r>
            <a:r>
              <a:rPr lang="ru" sz="1400"/>
              <a:t>неосократического диалога</a:t>
            </a:r>
            <a:r>
              <a:rPr lang="ru" sz="1400"/>
              <a:t> , принципы и этапы использования НД</a:t>
            </a:r>
            <a:endParaRPr sz="1400"/>
          </a:p>
        </p:txBody>
      </p:sp>
      <p:pic>
        <p:nvPicPr>
          <p:cNvPr id="216" name="Google Shape;216;p31" title="120567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5" y="1931225"/>
            <a:ext cx="2566650" cy="25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0" y="1557600"/>
            <a:ext cx="4771348" cy="30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7655" y="1046727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49" y="1581925"/>
            <a:ext cx="5511898" cy="325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557122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5464927" y="1774350"/>
            <a:ext cx="32643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Приведены отличия проблемного диалога от неосократического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На примере решения задачи было рассмотрено использование неосократического и проблемного диалогов</a:t>
            </a:r>
            <a:endParaRPr sz="14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9" y="1557600"/>
            <a:ext cx="4538626" cy="3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0" y="1750476"/>
            <a:ext cx="5815092" cy="21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18269" l="25846" r="24602" t="23546"/>
          <a:stretch/>
        </p:blipFill>
        <p:spPr>
          <a:xfrm>
            <a:off x="6067550" y="1353554"/>
            <a:ext cx="2599400" cy="28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27655" y="1046727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34" y="1581928"/>
            <a:ext cx="5853718" cy="3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5451106" y="2084000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Расписано поэтапное построение вопросов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 Шаблоны вопросов для неосократического диалога</a:t>
            </a:r>
            <a:endParaRPr sz="14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4767" l="11587" r="13167" t="10392"/>
          <a:stretch/>
        </p:blipFill>
        <p:spPr>
          <a:xfrm>
            <a:off x="1063975" y="1682701"/>
            <a:ext cx="3779949" cy="29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2882848" y="2290323"/>
            <a:ext cx="3378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000000"/>
                </a:solidFill>
              </a:rPr>
              <a:t>Пленар</a:t>
            </a:r>
            <a:endParaRPr b="0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5446497" y="1980025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Полностью разобраны 3 стереометрические задачи для разного уровня знаний учеников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К каждой задаче составлен подробный неосократический диалог с замечаниями</a:t>
            </a:r>
            <a:endParaRPr sz="1400"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" y="1470025"/>
            <a:ext cx="3678573" cy="3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623050" y="164184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Проверка результата:</a:t>
            </a:r>
            <a:endParaRPr sz="1800"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623050" y="2304121"/>
            <a:ext cx="37830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 течение работы приглашали заказчика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Консультировались с экспертами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Собирали обратную связь от учителей математики и участников других команд</a:t>
            </a:r>
            <a:endParaRPr sz="1400"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69" y="1384627"/>
            <a:ext cx="3862675" cy="28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4840565" y="1106403"/>
            <a:ext cx="363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 Мы отправили разработанный материал учителям математики для сбора обратной связи и дальнейших корректировок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0" name="Google Shape;270;p39"/>
          <p:cNvSpPr txBox="1"/>
          <p:nvPr/>
        </p:nvSpPr>
        <p:spPr>
          <a:xfrm>
            <a:off x="912556" y="1691456"/>
            <a:ext cx="3000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88" y="1433612"/>
            <a:ext cx="3393375" cy="21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970" y="2389996"/>
            <a:ext cx="3785461" cy="21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 какими трудностями мы столкнулись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729450" y="2078875"/>
            <a:ext cx="363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Определение целей и итогового результата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Проблемы с освоением нового метода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Освоение философских основ, рассматриваемых в методике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660317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Как мы справились с проблемами?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Приглашали заказчика и уточняли детали проекта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Заказчик провел мастер-класс и продемонстрировал суть метода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Пригласили эксперта в области философии и проконсультировались с ним насчет нашей темы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Результаты 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БММ: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276925" y="1318651"/>
            <a:ext cx="53556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Составлено введение в неосократический диалог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Описано построение вопросов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Подробно </a:t>
            </a:r>
            <a:r>
              <a:rPr lang="ru" sz="1400"/>
              <a:t>расписаны задачи с применением НД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Вся работа с рисунками оформлена в LaTeX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Подготовлен итоговый вариант методических рекомендаций.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Участники познакомились с новой методикой</a:t>
            </a:r>
            <a:endParaRPr sz="1400"/>
          </a:p>
        </p:txBody>
      </p:sp>
      <p:pic>
        <p:nvPicPr>
          <p:cNvPr id="291" name="Google Shape;291;p42" title="65576034bc2b8b75d1e02296_Десктоп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5" y="1936275"/>
            <a:ext cx="2854550" cy="28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>
            <p:ph type="title"/>
          </p:nvPr>
        </p:nvSpPr>
        <p:spPr>
          <a:xfrm>
            <a:off x="3276928" y="407045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ДОВОЛЬНЫЙ ЗАКАЗЧИК — ДОВОЛЬНЫЕ МЫ!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764270" y="1411413"/>
            <a:ext cx="471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Планы после БММ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986684" y="130745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5428825" y="1115875"/>
            <a:ext cx="29823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Использовать методические материалы в школах, а также ознакомить с ними коллег</a:t>
            </a:r>
            <a:endParaRPr/>
          </a:p>
        </p:txBody>
      </p:sp>
      <p:sp>
        <p:nvSpPr>
          <p:cNvPr id="300" name="Google Shape;300;p43"/>
          <p:cNvSpPr/>
          <p:nvPr/>
        </p:nvSpPr>
        <p:spPr>
          <a:xfrm>
            <a:off x="4986665" y="257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5482385" y="3704797"/>
            <a:ext cx="20955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 основе полученных данных и результатах работы опубликовать статью.</a:t>
            </a: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4986675" y="401213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428825" y="2263345"/>
            <a:ext cx="25209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Собрать обратную связь от учителей и учеников, провести анализ данных. По необходимости доработать.</a:t>
            </a:r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74" y="2021350"/>
            <a:ext cx="2458500" cy="276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420225" y="1487600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Ксения Игнатенко</a:t>
            </a:r>
            <a:endParaRPr sz="3500"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20225" y="2430025"/>
            <a:ext cx="4827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Окончила бакалавриат РГПУ им. Герцена по направлению “Прикладная математика и информатика”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11" name="Google Shape;311;p44"/>
          <p:cNvSpPr txBox="1"/>
          <p:nvPr>
            <p:ph type="title"/>
          </p:nvPr>
        </p:nvSpPr>
        <p:spPr>
          <a:xfrm>
            <a:off x="0" y="597600"/>
            <a:ext cx="555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“Математика - вдохновение для жизни!”</a:t>
            </a:r>
            <a:endParaRPr sz="3400"/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3543900" y="0"/>
            <a:ext cx="2056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КУРАТОР</a:t>
            </a:r>
            <a:endParaRPr b="0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475" y="720900"/>
            <a:ext cx="3020601" cy="402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420225" y="134107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Елена Сухорукова</a:t>
            </a:r>
            <a:endParaRPr b="0" sz="3500"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420225" y="2144475"/>
            <a:ext cx="50460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❖"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Балашовский институт Саратовского государственного университета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❖"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Заведующая кафедрой математики, информатики, физики</a:t>
            </a:r>
            <a:endParaRPr sz="1900"/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475" y="597475"/>
            <a:ext cx="3151850" cy="42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>
            <p:ph type="title"/>
          </p:nvPr>
        </p:nvSpPr>
        <p:spPr>
          <a:xfrm>
            <a:off x="838975" y="597600"/>
            <a:ext cx="4720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“Учу и учусь! Жить интересно!”</a:t>
            </a:r>
            <a:endParaRPr i="1" sz="3400"/>
          </a:p>
        </p:txBody>
      </p:sp>
      <p:sp>
        <p:nvSpPr>
          <p:cNvPr id="322" name="Google Shape;322;p45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420225" y="150592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Дмитрий Балакин</a:t>
            </a:r>
            <a:endParaRPr b="0" sz="3500"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420225" y="2406525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❖"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 ИТМО, бакалавриат ПМИ, 3 курс</a:t>
            </a:r>
            <a:endParaRPr sz="2300"/>
          </a:p>
        </p:txBody>
      </p:sp>
      <p:sp>
        <p:nvSpPr>
          <p:cNvPr id="329" name="Google Shape;329;p46"/>
          <p:cNvSpPr txBox="1"/>
          <p:nvPr>
            <p:ph type="title"/>
          </p:nvPr>
        </p:nvSpPr>
        <p:spPr>
          <a:xfrm>
            <a:off x="420225" y="597600"/>
            <a:ext cx="513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“Код, математика и бесконечность возможностей!”</a:t>
            </a:r>
            <a:endParaRPr i="1" sz="3400"/>
          </a:p>
        </p:txBody>
      </p:sp>
      <p:sp>
        <p:nvSpPr>
          <p:cNvPr id="330" name="Google Shape;330;p46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331" name="Google Shape;331;p46"/>
          <p:cNvPicPr preferRelativeResize="0"/>
          <p:nvPr/>
        </p:nvPicPr>
        <p:blipFill rotWithShape="1">
          <a:blip r:embed="rId3">
            <a:alphaModFix/>
          </a:blip>
          <a:srcRect b="17459" l="28402" r="0" t="18256"/>
          <a:stretch/>
        </p:blipFill>
        <p:spPr>
          <a:xfrm>
            <a:off x="5559525" y="789303"/>
            <a:ext cx="3350275" cy="401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623050" y="164184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О чем наш проект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? </a:t>
            </a:r>
            <a:endParaRPr sz="1800"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23050" y="2304162"/>
            <a:ext cx="378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/>
              <a:t>Мы рассматриваем, как использовать неосократический диалог для обучения стереометрии в 10—11 классах, с целью развития у учащихся критического мышления, навыков исследования и лучшего понимания материала.</a:t>
            </a:r>
            <a:endParaRPr sz="1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25" y="1251732"/>
            <a:ext cx="2840225" cy="31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420225" y="130442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Екатерина Бедненко</a:t>
            </a:r>
            <a:endParaRPr b="0" sz="3500"/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420225" y="2107825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❖"/>
            </a:pP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Студентка РГПУ им. Герцена, направление “Математическое образование”  2 курс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7"/>
          <p:cNvSpPr txBox="1"/>
          <p:nvPr>
            <p:ph type="title"/>
          </p:nvPr>
        </p:nvSpPr>
        <p:spPr>
          <a:xfrm>
            <a:off x="420225" y="597600"/>
            <a:ext cx="513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“Сущность математики - в ее свободе!”</a:t>
            </a:r>
            <a:endParaRPr i="1" sz="3400"/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 rotWithShape="1">
          <a:blip r:embed="rId3">
            <a:alphaModFix/>
          </a:blip>
          <a:srcRect b="0" l="0" r="0" t="19309"/>
          <a:stretch/>
        </p:blipFill>
        <p:spPr>
          <a:xfrm>
            <a:off x="5647025" y="744150"/>
            <a:ext cx="3289599" cy="39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420225" y="135937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Милена Шабашева</a:t>
            </a:r>
            <a:endParaRPr b="0" sz="3500"/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420225" y="2236050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❖"/>
            </a:pP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Студентка МПГУ Института математики и информатики, направление “Педагогическое образование”, 2 курс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8"/>
          <p:cNvSpPr txBox="1"/>
          <p:nvPr>
            <p:ph type="title"/>
          </p:nvPr>
        </p:nvSpPr>
        <p:spPr>
          <a:xfrm>
            <a:off x="353075" y="506000"/>
            <a:ext cx="5646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“Глаза горят, улыбка натянута, на лбу написано “Я люблю математику”!”</a:t>
            </a:r>
            <a:endParaRPr i="1" sz="3300"/>
          </a:p>
        </p:txBody>
      </p:sp>
      <p:sp>
        <p:nvSpPr>
          <p:cNvPr id="348" name="Google Shape;348;p48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 rotWithShape="1">
          <a:blip r:embed="rId3">
            <a:alphaModFix/>
          </a:blip>
          <a:srcRect b="0" l="18314" r="0" t="13073"/>
          <a:stretch/>
        </p:blipFill>
        <p:spPr>
          <a:xfrm>
            <a:off x="5999375" y="597588"/>
            <a:ext cx="3021600" cy="42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727794" y="167439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587" y="792213"/>
            <a:ext cx="5456825" cy="40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11271" y="1218692"/>
            <a:ext cx="185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Цель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66875" y="1692450"/>
            <a:ext cx="53613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Разработка методического материала для учителей, который </a:t>
            </a:r>
            <a:r>
              <a:rPr lang="ru" sz="1400"/>
              <a:t>поможет им применять метод неосократического диалога на уроках стереометрии в школе.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Структура методического материала: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Описание метода неосократического диалога.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Правила и рекомендации по составлению вопросов для неосократического  диалога.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Примеры неосократического диалога для решения контрактных стереометрических задач.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3" name="Google Shape;153;p21" title="pho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50" y="1617550"/>
            <a:ext cx="3404682" cy="22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Проблема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25225" y="2084000"/>
            <a:ext cx="554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Нехватка методических материалов для учителей по методу неосократического диалога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0" name="Google Shape;160;p22" title="120567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5" y="1931225"/>
            <a:ext cx="2566650" cy="25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Чью проблему решит проект?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298631" y="2075750"/>
            <a:ext cx="529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учителей математики, работающим в профильных классах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студентов, обучающимся по направлению подготовки 44.03.01 “Педагогическое образование” профиль “Математика”, по </a:t>
            </a:r>
            <a:r>
              <a:rPr lang="ru" sz="1400"/>
              <a:t>по направлению подготовки 44.03.05 “Педагогическое образование с двумя профилями подготовки” профили “Математика и …………..”</a:t>
            </a:r>
            <a:endParaRPr sz="1400"/>
          </a:p>
        </p:txBody>
      </p:sp>
      <p:pic>
        <p:nvPicPr>
          <p:cNvPr id="167" name="Google Shape;167;p23" title="tselevaya-auditoriya.jpg"/>
          <p:cNvPicPr preferRelativeResize="0"/>
          <p:nvPr/>
        </p:nvPicPr>
        <p:blipFill rotWithShape="1">
          <a:blip r:embed="rId3">
            <a:alphaModFix/>
          </a:blip>
          <a:srcRect b="0" l="18136" r="16928" t="0"/>
          <a:stretch/>
        </p:blipFill>
        <p:spPr>
          <a:xfrm>
            <a:off x="411900" y="1975500"/>
            <a:ext cx="2663950" cy="24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508525" y="523325"/>
            <a:ext cx="218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Гипотеза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508525" y="1288675"/>
            <a:ext cx="54129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Краткое описание метода неосократического диалога позволит учителям усвоить его основные принципы и идеи, применимые на практике.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Правила составления вопросов для неосократического диалога могут научиться самостоятельно формулировать вопросы в рамках этой методики.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Примеры неосократических диалогов станут основой для планирования учителями уроков по другим темам.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Таким образом, считаем, что разрабатываемый методический материал будет полезен учителям, которые хотят освоить этот метод и применять его на своих уроках.</a:t>
            </a:r>
            <a:endParaRPr sz="14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08" y="1712340"/>
            <a:ext cx="3578668" cy="23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54752" y="1441198"/>
            <a:ext cx="5687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1400"/>
              <a:t>Неосократический диалог </a:t>
            </a:r>
            <a:r>
              <a:rPr lang="ru" sz="1400"/>
              <a:t>– это дискуссионная форма обучения учащихся методом вопрошания, в которой учитель является координатором мыслей учащихся, осуществляемая в соответствии с принципами сократического диалога с учетом специфики предметной области «Математика» (место, цели, средства)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826" y="1179136"/>
            <a:ext cx="2886476" cy="37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306955" y="864019"/>
            <a:ext cx="563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И</a:t>
            </a:r>
            <a:r>
              <a:rPr b="1" lang="ru" sz="1800"/>
              <a:t>спользование методики: 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- развивает навыки широкого охвата проблемной ситуации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- усиливает чувствительность к точности используемых формулировок;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- способствует умению обнаруживать и разрешать противоречия;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- развивает способность обобщать и категоризировать материал;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 - развивает навыки коллективной работы;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/>
              <a:t>- формирует чувство ответственности за высказанные суждения.</a:t>
            </a:r>
            <a:endParaRPr sz="1400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5" y="1441200"/>
            <a:ext cx="2670750" cy="28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